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65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4" autoAdjust="0"/>
  </p:normalViewPr>
  <p:slideViewPr>
    <p:cSldViewPr snapToGrid="0">
      <p:cViewPr>
        <p:scale>
          <a:sx n="100" d="100"/>
          <a:sy n="100" d="100"/>
        </p:scale>
        <p:origin x="1308" y="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0DDA8-E3D1-44D9-B50D-5846B9F4896F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22F13-07A7-4909-930B-35B885A76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2F13-07A7-4909-930B-35B885A76B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924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2F13-07A7-4909-930B-35B885A76B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17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2F13-07A7-4909-930B-35B885A76B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7976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2F13-07A7-4909-930B-35B885A76B1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512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2F13-07A7-4909-930B-35B885A76B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80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22F13-07A7-4909-930B-35B885A76B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43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0A3F74E-9BE9-4E9A-A1B1-0C80F3E1CBB7}" type="datetimeFigureOut">
              <a:rPr lang="en-US" smtClean="0"/>
              <a:pPr/>
              <a:t>9/6/2023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8FA3226-7CC1-49BC-A5BE-08D5A9DEE6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5059" y="3710970"/>
            <a:ext cx="7055044" cy="1175840"/>
          </a:xfrm>
        </p:spPr>
        <p:txBody>
          <a:bodyPr>
            <a:normAutofit fontScale="90000"/>
          </a:bodyPr>
          <a:lstStyle/>
          <a:p>
            <a:r>
              <a:rPr lang="en-US" sz="2900" dirty="0"/>
              <a:t>RFP 2023-04</a:t>
            </a:r>
            <a:br>
              <a:rPr lang="en-US" sz="2900" dirty="0"/>
            </a:br>
            <a:r>
              <a:rPr lang="en-US" sz="2900" dirty="0"/>
              <a:t>On-Call Professional Services</a:t>
            </a:r>
            <a:br>
              <a:rPr lang="en-US" sz="2900" dirty="0"/>
            </a:br>
            <a:r>
              <a:rPr lang="en-US" sz="2000" dirty="0">
                <a:effectLst/>
                <a:ea typeface="Times New Roman" panose="02020603050405020304" pitchFamily="18" charset="0"/>
              </a:rPr>
              <a:t>Design &amp; Construction Engineering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5105400"/>
            <a:ext cx="6858000" cy="533400"/>
          </a:xfrm>
        </p:spPr>
        <p:txBody>
          <a:bodyPr>
            <a:normAutofit fontScale="70000" lnSpcReduction="20000"/>
          </a:bodyPr>
          <a:lstStyle/>
          <a:p>
            <a:r>
              <a:rPr lang="en-US" sz="2300" b="1" i="1" dirty="0">
                <a:latin typeface="+mn-lt"/>
              </a:rPr>
              <a:t>Non-Mandatory Pre-Proposal Conference</a:t>
            </a:r>
          </a:p>
          <a:p>
            <a:r>
              <a:rPr lang="en-US" dirty="0">
                <a:latin typeface="+mn-lt"/>
              </a:rPr>
              <a:t>September 6, 2023 - 10:00 AM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761" y="729160"/>
            <a:ext cx="1641439" cy="168641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20979" y="2415570"/>
            <a:ext cx="586047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+mj-lt"/>
              </a:rPr>
              <a:t>Southern Sandoval County Arroyo Flood Control Authority</a:t>
            </a:r>
          </a:p>
          <a:p>
            <a:pPr algn="ctr"/>
            <a:r>
              <a:rPr lang="en-US" sz="1400" dirty="0"/>
              <a:t>1041 Commercial Dr. SE</a:t>
            </a:r>
          </a:p>
          <a:p>
            <a:pPr algn="ctr"/>
            <a:r>
              <a:rPr lang="en-US" sz="1400" dirty="0"/>
              <a:t>Rio Rancho, NM 87124</a:t>
            </a:r>
          </a:p>
          <a:p>
            <a:pPr algn="ctr"/>
            <a:r>
              <a:rPr lang="en-US" sz="1400" dirty="0"/>
              <a:t>505-892-7246</a:t>
            </a:r>
          </a:p>
        </p:txBody>
      </p:sp>
    </p:spTree>
    <p:extLst>
      <p:ext uri="{BB962C8B-B14F-4D97-AF65-F5344CB8AC3E}">
        <p14:creationId xmlns:p14="http://schemas.microsoft.com/office/powerpoint/2010/main" val="645366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RFP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1"/>
            <a:ext cx="8229600" cy="5201238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Please Sign-In</a:t>
            </a:r>
          </a:p>
          <a:p>
            <a:endParaRPr lang="en-US" dirty="0"/>
          </a:p>
          <a:p>
            <a:r>
              <a:rPr lang="en-US" dirty="0"/>
              <a:t>This presentation will be made available on SSCAFCA’s website.</a:t>
            </a:r>
          </a:p>
          <a:p>
            <a:endParaRPr lang="en-US" dirty="0"/>
          </a:p>
          <a:p>
            <a:r>
              <a:rPr lang="en-US" dirty="0"/>
              <a:t>Introductions/Key Personnel</a:t>
            </a:r>
          </a:p>
          <a:p>
            <a:pPr lvl="1"/>
            <a:r>
              <a:rPr lang="en-US" dirty="0"/>
              <a:t>Andres Sanchez – Design Services Director</a:t>
            </a:r>
          </a:p>
          <a:p>
            <a:pPr lvl="1"/>
            <a:r>
              <a:rPr lang="en-US" dirty="0"/>
              <a:t>Debbie Casaus – Chief Procurement Officer</a:t>
            </a:r>
          </a:p>
          <a:p>
            <a:pPr lvl="1"/>
            <a:r>
              <a:rPr lang="en-US" dirty="0"/>
              <a:t>SSCAFCA Staff</a:t>
            </a:r>
          </a:p>
          <a:p>
            <a:endParaRPr lang="en-US" u="sng" dirty="0"/>
          </a:p>
          <a:p>
            <a:pPr algn="just"/>
            <a:r>
              <a:rPr lang="en-US" u="sng" dirty="0"/>
              <a:t>Overview</a:t>
            </a:r>
            <a:r>
              <a:rPr lang="en-US" dirty="0"/>
              <a:t>: SSCAFCA is requesting proposals from engineering firms to provide on-call professional services in design and construction engineering.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u="sng" dirty="0"/>
              <a:t>Term: </a:t>
            </a:r>
            <a:r>
              <a:rPr lang="en-US" dirty="0"/>
              <a:t>One (1) Year Contract, Option to Renew Three (3) Additional Years </a:t>
            </a:r>
          </a:p>
          <a:p>
            <a:endParaRPr lang="en-US" u="sng" dirty="0"/>
          </a:p>
          <a:p>
            <a:r>
              <a:rPr lang="en-US" u="sng" dirty="0"/>
              <a:t>Number of Contracts Awarded:</a:t>
            </a:r>
            <a:r>
              <a:rPr lang="en-US" dirty="0"/>
              <a:t> SSCAFCA anticipates awarding 3-5 contracts under this On-Call </a:t>
            </a:r>
            <a:r>
              <a:rPr lang="en-US" i="1" dirty="0"/>
              <a:t>(SSCAFCA reserves the right to select all or none of the offerors)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63799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CA89E-CF7A-4988-4705-46CB8E665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SSCAFCA’s </a:t>
            </a:r>
            <a:r>
              <a:rPr lang="en-US" i="1" dirty="0"/>
              <a:t>On-Call</a:t>
            </a:r>
            <a:r>
              <a:rPr lang="en-US" dirty="0"/>
              <a:t> RFP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7D8E9-3C13-6DDD-1434-D348F5D2C1A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In the past, SSCAFCA issued a single RFP for on-call engineering  about every 4 years.</a:t>
            </a:r>
          </a:p>
          <a:p>
            <a:pPr marL="0" indent="0" algn="just">
              <a:buNone/>
            </a:pPr>
            <a:endParaRPr lang="en-US" sz="1300" dirty="0"/>
          </a:p>
          <a:p>
            <a:pPr marL="0" indent="0" algn="just">
              <a:buNone/>
            </a:pPr>
            <a:r>
              <a:rPr lang="en-US" dirty="0"/>
              <a:t>We are now breaking-up the single on-call RFP into three separate RFPs, while maintaining the 4 year +/- cycle of soliciting firms.  </a:t>
            </a:r>
          </a:p>
          <a:p>
            <a:pPr marL="0" indent="0" algn="ctr">
              <a:buNone/>
            </a:pPr>
            <a:endParaRPr lang="en-US" i="1" dirty="0"/>
          </a:p>
          <a:p>
            <a:pPr marL="0" indent="0" algn="ctr">
              <a:buNone/>
            </a:pPr>
            <a:r>
              <a:rPr lang="en-US" sz="3000" b="1" dirty="0">
                <a:highlight>
                  <a:srgbClr val="C0C0C0"/>
                </a:highlight>
              </a:rPr>
              <a:t>You are here for on-call engineering RFP 2 of 3.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1.   </a:t>
            </a:r>
            <a:r>
              <a:rPr lang="en-US" b="1" i="1" strike="sngStrike" dirty="0">
                <a:solidFill>
                  <a:schemeClr val="bg1">
                    <a:lumMod val="65000"/>
                  </a:schemeClr>
                </a:solidFill>
              </a:rPr>
              <a:t>Water Resources Engineering &amp; Planning</a:t>
            </a:r>
          </a:p>
          <a:p>
            <a:pPr marL="0" indent="0">
              <a:buNone/>
            </a:pPr>
            <a:r>
              <a:rPr lang="en-US" sz="1700" i="1" dirty="0">
                <a:solidFill>
                  <a:schemeClr val="bg1">
                    <a:lumMod val="65000"/>
                  </a:schemeClr>
                </a:solidFill>
              </a:rPr>
              <a:t>	(Completed June 2023)</a:t>
            </a:r>
            <a:endParaRPr lang="en-US" sz="1700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r>
              <a:rPr lang="en-US" dirty="0"/>
              <a:t>2.   </a:t>
            </a:r>
            <a:r>
              <a:rPr lang="en-US" b="1" dirty="0"/>
              <a:t>Design &amp; Construction Engineering</a:t>
            </a:r>
            <a:endParaRPr lang="en-US" dirty="0"/>
          </a:p>
          <a:p>
            <a:pPr marL="0" indent="0">
              <a:buNone/>
            </a:pPr>
            <a:r>
              <a:rPr lang="en-US" sz="1700" b="1" dirty="0"/>
              <a:t>	</a:t>
            </a:r>
            <a:r>
              <a:rPr lang="en-US" sz="1700" i="1" dirty="0"/>
              <a:t>(Currently Advertised)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3.   </a:t>
            </a:r>
            <a:r>
              <a:rPr lang="en-US" b="1" i="1" dirty="0">
                <a:solidFill>
                  <a:schemeClr val="bg1">
                    <a:lumMod val="65000"/>
                  </a:schemeClr>
                </a:solidFill>
              </a:rPr>
              <a:t>Environmental Engineering &amp; Permitting </a:t>
            </a:r>
          </a:p>
          <a:p>
            <a:pPr marL="0" indent="0">
              <a:buNone/>
            </a:pPr>
            <a:r>
              <a:rPr lang="en-US" sz="1700" i="1" dirty="0">
                <a:solidFill>
                  <a:schemeClr val="bg1">
                    <a:lumMod val="65000"/>
                  </a:schemeClr>
                </a:solidFill>
              </a:rPr>
              <a:t>	(Estimated RFP advertisement: Dec 2023/Jan 2024)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8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Schedule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B1F45C15-9375-6973-6C40-7EE054B8580C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52356706"/>
              </p:ext>
            </p:extLst>
          </p:nvPr>
        </p:nvGraphicFramePr>
        <p:xfrm>
          <a:off x="457200" y="1143000"/>
          <a:ext cx="6466114" cy="520181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78003">
                  <a:extLst>
                    <a:ext uri="{9D8B030D-6E8A-4147-A177-3AD203B41FA5}">
                      <a16:colId xmlns:a16="http://schemas.microsoft.com/office/drawing/2014/main" val="755182297"/>
                    </a:ext>
                  </a:extLst>
                </a:gridCol>
                <a:gridCol w="1511941">
                  <a:extLst>
                    <a:ext uri="{9D8B030D-6E8A-4147-A177-3AD203B41FA5}">
                      <a16:colId xmlns:a16="http://schemas.microsoft.com/office/drawing/2014/main" val="3524866101"/>
                    </a:ext>
                  </a:extLst>
                </a:gridCol>
                <a:gridCol w="1717447">
                  <a:extLst>
                    <a:ext uri="{9D8B030D-6E8A-4147-A177-3AD203B41FA5}">
                      <a16:colId xmlns:a16="http://schemas.microsoft.com/office/drawing/2014/main" val="1489219311"/>
                    </a:ext>
                  </a:extLst>
                </a:gridCol>
                <a:gridCol w="858723">
                  <a:extLst>
                    <a:ext uri="{9D8B030D-6E8A-4147-A177-3AD203B41FA5}">
                      <a16:colId xmlns:a16="http://schemas.microsoft.com/office/drawing/2014/main" val="3531529345"/>
                    </a:ext>
                  </a:extLst>
                </a:gridCol>
              </a:tblGrid>
              <a:tr h="354127"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Action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Responsibility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Date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Time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09322202"/>
                  </a:ext>
                </a:extLst>
              </a:tr>
              <a:tr h="373061">
                <a:tc>
                  <a:txBody>
                    <a:bodyPr/>
                    <a:lstStyle/>
                    <a:p>
                      <a:pPr marL="64770" marR="0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Issue</a:t>
                      </a:r>
                      <a:r>
                        <a:rPr lang="en-US" sz="1200" spc="-3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RFP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marR="0" algn="ctr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SSCAFCA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040" marR="0" algn="ctr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September 3,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N/A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9734441"/>
                  </a:ext>
                </a:extLst>
              </a:tr>
              <a:tr h="530840">
                <a:tc>
                  <a:txBody>
                    <a:bodyPr/>
                    <a:lstStyle/>
                    <a:p>
                      <a:pPr marL="64770" marR="0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Non-mandatory Pre-Proposal Meeting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SSCAFCA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September 6, 2023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10:00 AM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72453899"/>
                  </a:ext>
                </a:extLst>
              </a:tr>
              <a:tr h="530840">
                <a:tc>
                  <a:txBody>
                    <a:bodyPr/>
                    <a:lstStyle/>
                    <a:p>
                      <a:pPr marL="64770" marR="0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Dea</a:t>
                      </a:r>
                      <a:r>
                        <a:rPr lang="en-US" sz="1200" spc="-5" dirty="0">
                          <a:effectLst/>
                        </a:rPr>
                        <a:t>dli</a:t>
                      </a:r>
                      <a:r>
                        <a:rPr lang="en-US" sz="1200" dirty="0">
                          <a:effectLst/>
                        </a:rPr>
                        <a:t>ne</a:t>
                      </a:r>
                      <a:r>
                        <a:rPr lang="en-US" sz="1200" spc="34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to </a:t>
                      </a:r>
                      <a:r>
                        <a:rPr lang="en-US" sz="1200" spc="15" dirty="0">
                          <a:effectLst/>
                        </a:rPr>
                        <a:t> </a:t>
                      </a:r>
                      <a:r>
                        <a:rPr lang="en-US" sz="1200" spc="-5" dirty="0">
                          <a:effectLst/>
                        </a:rPr>
                        <a:t>S</a:t>
                      </a:r>
                      <a:r>
                        <a:rPr lang="en-US" sz="1200" dirty="0">
                          <a:effectLst/>
                        </a:rPr>
                        <a:t>u</a:t>
                      </a:r>
                      <a:r>
                        <a:rPr lang="en-US" sz="1200" spc="-5" dirty="0">
                          <a:effectLst/>
                        </a:rPr>
                        <a:t>bmi</a:t>
                      </a:r>
                      <a:r>
                        <a:rPr lang="en-US" sz="1200" dirty="0">
                          <a:effectLst/>
                        </a:rPr>
                        <a:t>t</a:t>
                      </a:r>
                      <a:r>
                        <a:rPr lang="en-US" sz="1200" spc="33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Wr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tten Questions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Potent</a:t>
                      </a:r>
                      <a:r>
                        <a:rPr lang="en-US" sz="1200" spc="-5">
                          <a:effectLst/>
                        </a:rPr>
                        <a:t>i</a:t>
                      </a:r>
                      <a:r>
                        <a:rPr lang="en-US" sz="1200">
                          <a:effectLst/>
                        </a:rPr>
                        <a:t>al</a:t>
                      </a:r>
                      <a:r>
                        <a:rPr lang="en-US" sz="1200" spc="-5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Offerors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September 8,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675" marR="0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5:00</a:t>
                      </a:r>
                      <a:r>
                        <a:rPr lang="en-US" sz="1200" spc="-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3863048"/>
                  </a:ext>
                </a:extLst>
              </a:tr>
              <a:tr h="385683">
                <a:tc>
                  <a:txBody>
                    <a:bodyPr/>
                    <a:lstStyle/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003300" algn="l"/>
                          <a:tab pos="1460500" algn="l"/>
                        </a:tabLst>
                      </a:pPr>
                      <a:r>
                        <a:rPr lang="en-US" sz="1200" dirty="0">
                          <a:effectLst/>
                        </a:rPr>
                        <a:t>Response to Written Quest</a:t>
                      </a:r>
                      <a:r>
                        <a:rPr lang="en-US" sz="1200" spc="-5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ons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SSCAFCA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04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65200" algn="l"/>
                          <a:tab pos="1600200" algn="l"/>
                        </a:tabLst>
                      </a:pPr>
                      <a:r>
                        <a:rPr lang="en-US" sz="1200">
                          <a:effectLst/>
                        </a:rPr>
                        <a:t>September 12,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5:00</a:t>
                      </a:r>
                      <a:r>
                        <a:rPr lang="en-US" sz="1200" spc="-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8284360"/>
                  </a:ext>
                </a:extLst>
              </a:tr>
              <a:tr h="543463">
                <a:tc>
                  <a:txBody>
                    <a:bodyPr/>
                    <a:lstStyle/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RFP Addenda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SSCAFCA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65200" algn="l"/>
                          <a:tab pos="1600200" algn="l"/>
                        </a:tabLst>
                      </a:pPr>
                      <a:r>
                        <a:rPr lang="en-US" sz="1200">
                          <a:effectLst/>
                        </a:rPr>
                        <a:t>If applicable, no later than September 12,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5:00 PM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9141694"/>
                  </a:ext>
                </a:extLst>
              </a:tr>
              <a:tr h="341505">
                <a:tc>
                  <a:txBody>
                    <a:bodyPr/>
                    <a:lstStyle/>
                    <a:p>
                      <a:pPr marL="6477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Submission</a:t>
                      </a:r>
                      <a:r>
                        <a:rPr lang="en-US" sz="1200" spc="-60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Proposals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Offerors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65200" algn="l"/>
                          <a:tab pos="1600200" algn="l"/>
                        </a:tabLst>
                      </a:pPr>
                      <a:r>
                        <a:rPr lang="en-US" sz="1200">
                          <a:effectLst/>
                        </a:rPr>
                        <a:t>September 26,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3:00</a:t>
                      </a:r>
                      <a:r>
                        <a:rPr lang="en-US" sz="1200" spc="-2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PM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8125006"/>
                  </a:ext>
                </a:extLst>
              </a:tr>
              <a:tr h="890578">
                <a:tc>
                  <a:txBody>
                    <a:bodyPr/>
                    <a:lstStyle/>
                    <a:p>
                      <a:pPr marL="64770" marR="26670">
                        <a:lnSpc>
                          <a:spcPts val="120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Proposal Evaluation and Ranking</a:t>
                      </a:r>
                      <a:r>
                        <a:rPr lang="en-US" sz="1200" spc="-50" dirty="0">
                          <a:effectLst/>
                        </a:rPr>
                        <a:t> </a:t>
                      </a:r>
                      <a:r>
                        <a:rPr lang="en-US" sz="1200" spc="-15" dirty="0">
                          <a:effectLst/>
                        </a:rPr>
                        <a:t>(</a:t>
                      </a:r>
                      <a:r>
                        <a:rPr lang="en-US" sz="1200" spc="-10" dirty="0">
                          <a:effectLst/>
                        </a:rPr>
                        <a:t>In</a:t>
                      </a:r>
                      <a:r>
                        <a:rPr lang="en-US" sz="1200" spc="-15" dirty="0">
                          <a:effectLst/>
                        </a:rPr>
                        <a:t>cl</a:t>
                      </a:r>
                      <a:r>
                        <a:rPr lang="en-US" sz="1200" spc="-10" dirty="0">
                          <a:effectLst/>
                        </a:rPr>
                        <a:t>u</a:t>
                      </a:r>
                      <a:r>
                        <a:rPr lang="en-US" sz="1200" spc="-15" dirty="0">
                          <a:effectLst/>
                        </a:rPr>
                        <a:t>di</a:t>
                      </a:r>
                      <a:r>
                        <a:rPr lang="en-US" sz="1200" spc="-10" dirty="0">
                          <a:effectLst/>
                        </a:rPr>
                        <a:t>n</a:t>
                      </a:r>
                      <a:r>
                        <a:rPr lang="en-US" sz="1200" dirty="0">
                          <a:effectLst/>
                        </a:rPr>
                        <a:t>g time</a:t>
                      </a:r>
                      <a:r>
                        <a:rPr lang="en-US" sz="1200" spc="3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for</a:t>
                      </a:r>
                      <a:r>
                        <a:rPr lang="en-US" sz="1200" spc="4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Interviews, Oral Presentations,</a:t>
                      </a:r>
                      <a:r>
                        <a:rPr lang="en-US" sz="1200" spc="165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and</a:t>
                      </a:r>
                      <a:r>
                        <a:rPr lang="en-US" sz="1200" spc="22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Best</a:t>
                      </a:r>
                      <a:r>
                        <a:rPr lang="en-US" sz="1200" spc="21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and Final</a:t>
                      </a:r>
                      <a:r>
                        <a:rPr lang="en-US" sz="1200" spc="-30" dirty="0">
                          <a:effectLst/>
                        </a:rPr>
                        <a:t> </a:t>
                      </a:r>
                      <a:r>
                        <a:rPr lang="en-US" sz="1200" dirty="0">
                          <a:effectLst/>
                        </a:rPr>
                        <a:t>Offers)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Evaluation</a:t>
                      </a:r>
                    </a:p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Committee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September 26 – October 3,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0932132"/>
                  </a:ext>
                </a:extLst>
              </a:tr>
              <a:tr h="398306">
                <a:tc>
                  <a:txBody>
                    <a:bodyPr/>
                    <a:lstStyle/>
                    <a:p>
                      <a:pPr marL="64770" marR="0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Notify</a:t>
                      </a:r>
                      <a:r>
                        <a:rPr lang="en-US" sz="1200" spc="-3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Offerors</a:t>
                      </a:r>
                      <a:r>
                        <a:rPr lang="en-US" sz="1200" spc="-4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of</a:t>
                      </a:r>
                      <a:r>
                        <a:rPr lang="en-US" sz="1200" spc="-15">
                          <a:effectLst/>
                        </a:rPr>
                        <a:t> </a:t>
                      </a:r>
                      <a:r>
                        <a:rPr lang="en-US" sz="1200">
                          <a:effectLst/>
                        </a:rPr>
                        <a:t>Selection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marR="0" algn="ctr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SSCAFCA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040" marR="0" algn="ctr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October 4,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5:00 PM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32881449"/>
                  </a:ext>
                </a:extLst>
              </a:tr>
              <a:tr h="404617">
                <a:tc>
                  <a:txBody>
                    <a:bodyPr/>
                    <a:lstStyle/>
                    <a:p>
                      <a:pPr marL="64770" marR="0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Negotiations &amp; Agreement Prep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5405" marR="0" algn="ctr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SSCAFCA/Offeror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040" marR="0" algn="ctr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On or before Oct. 11,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0788853"/>
                  </a:ext>
                </a:extLst>
              </a:tr>
              <a:tr h="448795">
                <a:tc>
                  <a:txBody>
                    <a:bodyPr/>
                    <a:lstStyle/>
                    <a:p>
                      <a:pPr marL="64770" marR="0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Board of Directors Approval of Selection, Contract Execution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4770" marR="0" algn="ctr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SSCAFCA/Offeror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6040" marR="0" algn="ctr">
                        <a:lnSpc>
                          <a:spcPts val="11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October 19, 2023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9:00 AM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8845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4584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Considerations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1219200"/>
            <a:ext cx="73152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8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Offerors shall demonstrate their ability to provide services outlined below, which shall be highlighted in the submitted proposal.</a:t>
            </a:r>
          </a:p>
          <a:p>
            <a:pPr marL="0" indent="0">
              <a:buNone/>
            </a:pP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Preliminary &amp; Final Design Phase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Bidding / Proposal Phase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Construction Phase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dirty="0"/>
              <a:t>Resident Project Representative</a:t>
            </a:r>
            <a:endParaRPr lang="en-US" sz="25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600" dirty="0"/>
              <a:t>Detailed descriptions of each professional service listed above are provided in the RFP Appendix.</a:t>
            </a:r>
          </a:p>
        </p:txBody>
      </p:sp>
    </p:spTree>
    <p:extLst>
      <p:ext uri="{BB962C8B-B14F-4D97-AF65-F5344CB8AC3E}">
        <p14:creationId xmlns:p14="http://schemas.microsoft.com/office/powerpoint/2010/main" val="34927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Considerations (continued)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1219200"/>
            <a:ext cx="73152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8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highlight>
                  <a:srgbClr val="C0C0C0"/>
                </a:highlight>
              </a:rPr>
              <a:t>RFP Section 1.4 – Number of Copies</a:t>
            </a:r>
          </a:p>
          <a:p>
            <a:pPr marL="0" indent="0">
              <a:buNone/>
            </a:pPr>
            <a:r>
              <a:rPr lang="en-US" sz="1800" dirty="0"/>
              <a:t>Submit one (1) original and four (4) copies of your Proposal in a sealed envelope or container.</a:t>
            </a:r>
          </a:p>
          <a:p>
            <a:pPr marL="0" indent="0">
              <a:buNone/>
            </a:pPr>
            <a:r>
              <a:rPr lang="en-US" sz="2200" dirty="0">
                <a:highlight>
                  <a:srgbClr val="C0C0C0"/>
                </a:highlight>
              </a:rPr>
              <a:t>RFP Section 1.5 – Page Limit</a:t>
            </a:r>
            <a:r>
              <a:rPr lang="en-US" sz="2200" dirty="0"/>
              <a:t> </a:t>
            </a:r>
          </a:p>
          <a:p>
            <a:pPr marL="0" indent="0">
              <a:buNone/>
            </a:pPr>
            <a:r>
              <a:rPr lang="en-US" sz="2200" dirty="0"/>
              <a:t>Proposals shall be limited to a maximum length of ten (10) numbered pages, not including the Table of Contents, dividers, the front and back cover and any documentation listed in Section 4.3. </a:t>
            </a:r>
          </a:p>
          <a:p>
            <a:pPr marL="274320" lvl="1" indent="0">
              <a:buNone/>
            </a:pPr>
            <a:r>
              <a:rPr lang="en-US" sz="1900" i="1" u="sng" dirty="0"/>
              <a:t>RFP Section 4.3</a:t>
            </a:r>
          </a:p>
          <a:p>
            <a:pPr marL="1337310" lvl="3" indent="-514350"/>
            <a:r>
              <a:rPr lang="en-US" sz="1700" i="1" dirty="0"/>
              <a:t>Required Information Form</a:t>
            </a:r>
          </a:p>
          <a:p>
            <a:pPr marL="1337310" lvl="3" indent="-514350"/>
            <a:r>
              <a:rPr lang="en-US" sz="1700" i="1" dirty="0"/>
              <a:t>Campaign Contribution Disclosure Form</a:t>
            </a:r>
          </a:p>
          <a:p>
            <a:pPr marL="1337310" lvl="3" indent="-514350"/>
            <a:r>
              <a:rPr lang="en-US" sz="1700" i="1" dirty="0"/>
              <a:t>Proof of Insurance</a:t>
            </a:r>
          </a:p>
          <a:p>
            <a:pPr marL="0" indent="0">
              <a:buNone/>
            </a:pPr>
            <a:r>
              <a:rPr lang="en-US" sz="2200" dirty="0">
                <a:highlight>
                  <a:srgbClr val="C0C0C0"/>
                </a:highlight>
              </a:rPr>
              <a:t>RFP Section 1.6 – Font</a:t>
            </a:r>
          </a:p>
          <a:p>
            <a:pPr marL="0" indent="0">
              <a:buNone/>
            </a:pPr>
            <a:r>
              <a:rPr lang="en-US" sz="2200" dirty="0"/>
              <a:t>Proposals should use a non-serif font at size 11pt or larger.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i="1" dirty="0"/>
          </a:p>
          <a:p>
            <a:pPr marL="1062990" lvl="2" indent="-514350">
              <a:buFont typeface="+mj-lt"/>
              <a:buAutoNum type="arabicPeriod" startAt="4"/>
            </a:pPr>
            <a:endParaRPr lang="en-US" i="1" dirty="0"/>
          </a:p>
          <a:p>
            <a:pPr marL="1062990" lvl="2" indent="-514350">
              <a:buFont typeface="+mj-lt"/>
              <a:buAutoNum type="arabicPeriod" startAt="4"/>
            </a:pPr>
            <a:endParaRPr lang="en-US" i="1" dirty="0"/>
          </a:p>
          <a:p>
            <a:pPr marL="1062990" lvl="2" indent="-514350">
              <a:buFont typeface="+mj-lt"/>
              <a:buAutoNum type="arabicPeriod" startAt="4"/>
            </a:pPr>
            <a:endParaRPr lang="en-US" i="1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0142651-FAAC-43F6-8D78-350AD74BF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213" y="3214688"/>
            <a:ext cx="10303734" cy="3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92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RFP Considerations (continued)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1219200"/>
            <a:ext cx="7315200" cy="18288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863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u="sng" dirty="0"/>
              <a:t>RFP Section 4.4.6 - Current Volume of Work with the Contracting Agency Not 75% Complete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highlight>
                  <a:srgbClr val="FFFF00"/>
                </a:highlight>
              </a:rPr>
              <a:t>No response to this item is required from the Offeror. SSCAFCA's Fiscal Services department will determine the scoring for this category.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i="1" dirty="0"/>
          </a:p>
          <a:p>
            <a:pPr marL="1062990" lvl="2" indent="-514350">
              <a:buFont typeface="+mj-lt"/>
              <a:buAutoNum type="arabicPeriod" startAt="4"/>
            </a:pPr>
            <a:endParaRPr lang="en-US" i="1" dirty="0"/>
          </a:p>
          <a:p>
            <a:pPr marL="1062990" lvl="2" indent="-514350">
              <a:buFont typeface="+mj-lt"/>
              <a:buAutoNum type="arabicPeriod" startAt="4"/>
            </a:pPr>
            <a:endParaRPr lang="en-US" i="1" dirty="0"/>
          </a:p>
          <a:p>
            <a:pPr marL="1062990" lvl="2" indent="-514350">
              <a:buFont typeface="+mj-lt"/>
              <a:buAutoNum type="arabicPeriod" startAt="4"/>
            </a:pPr>
            <a:endParaRPr lang="en-US" i="1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0142651-FAAC-43F6-8D78-350AD74BF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213" y="3214688"/>
            <a:ext cx="10303734" cy="3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2943296-6710-88A1-7EB9-EF56620A8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024653"/>
              </p:ext>
            </p:extLst>
          </p:nvPr>
        </p:nvGraphicFramePr>
        <p:xfrm>
          <a:off x="889433" y="3290110"/>
          <a:ext cx="7062354" cy="27700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5127334">
                  <a:extLst>
                    <a:ext uri="{9D8B030D-6E8A-4147-A177-3AD203B41FA5}">
                      <a16:colId xmlns:a16="http://schemas.microsoft.com/office/drawing/2014/main" val="71747799"/>
                    </a:ext>
                  </a:extLst>
                </a:gridCol>
                <a:gridCol w="1935020">
                  <a:extLst>
                    <a:ext uri="{9D8B030D-6E8A-4147-A177-3AD203B41FA5}">
                      <a16:colId xmlns:a16="http://schemas.microsoft.com/office/drawing/2014/main" val="1867483972"/>
                    </a:ext>
                  </a:extLst>
                </a:gridCol>
              </a:tblGrid>
              <a:tr h="71118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Value of work not yet completed on projects that are not 75% complete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Points to be allowed for this item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568699"/>
                  </a:ext>
                </a:extLst>
              </a:tr>
              <a:tr h="271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None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68362213"/>
                  </a:ext>
                </a:extLst>
              </a:tr>
              <a:tr h="263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 to $50,000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4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164664"/>
                  </a:ext>
                </a:extLst>
              </a:tr>
              <a:tr h="271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$50,001 to $100,000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959747"/>
                  </a:ext>
                </a:extLst>
              </a:tr>
              <a:tr h="263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$100,001 to $150,000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2879015"/>
                  </a:ext>
                </a:extLst>
              </a:tr>
              <a:tr h="2716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$150,001 to $200,000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0719999"/>
                  </a:ext>
                </a:extLst>
              </a:tr>
              <a:tr h="2636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$200,001 or more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0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14518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65765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30" y="161647"/>
            <a:ext cx="9162662" cy="616096"/>
          </a:xfrm>
        </p:spPr>
        <p:txBody>
          <a:bodyPr>
            <a:normAutofit fontScale="90000"/>
          </a:bodyPr>
          <a:lstStyle/>
          <a:p>
            <a:r>
              <a:rPr lang="en-US" dirty="0"/>
              <a:t>RFP Considerations (continued)- Scoring Criteria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00142651-FAAC-43F6-8D78-350AD74BF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213" y="3214688"/>
            <a:ext cx="10303734" cy="3969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3F447288-DE2B-BD6E-CBDE-B2CC8AB1F4FF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72888013"/>
              </p:ext>
            </p:extLst>
          </p:nvPr>
        </p:nvGraphicFramePr>
        <p:xfrm>
          <a:off x="1975002" y="707917"/>
          <a:ext cx="5507118" cy="5988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0297">
                  <a:extLst>
                    <a:ext uri="{9D8B030D-6E8A-4147-A177-3AD203B41FA5}">
                      <a16:colId xmlns:a16="http://schemas.microsoft.com/office/drawing/2014/main" val="1487689747"/>
                    </a:ext>
                  </a:extLst>
                </a:gridCol>
                <a:gridCol w="3784352">
                  <a:extLst>
                    <a:ext uri="{9D8B030D-6E8A-4147-A177-3AD203B41FA5}">
                      <a16:colId xmlns:a16="http://schemas.microsoft.com/office/drawing/2014/main" val="3668055045"/>
                    </a:ext>
                  </a:extLst>
                </a:gridCol>
                <a:gridCol w="742469">
                  <a:extLst>
                    <a:ext uri="{9D8B030D-6E8A-4147-A177-3AD203B41FA5}">
                      <a16:colId xmlns:a16="http://schemas.microsoft.com/office/drawing/2014/main" val="740474523"/>
                    </a:ext>
                  </a:extLst>
                </a:gridCol>
              </a:tblGrid>
              <a:tr h="219879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MANDATORY SUBMITTAL REQUIREMENTS</a:t>
                      </a:r>
                      <a:endParaRPr lang="en-US" sz="7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479929"/>
                  </a:ext>
                </a:extLst>
              </a:tr>
              <a:tr h="35233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RFP Section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Description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Evaluation Method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132244283"/>
                  </a:ext>
                </a:extLst>
              </a:tr>
              <a:tr h="2439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4.3.1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Required Information Form - Appendix A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Pass/Fail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3807103149"/>
                  </a:ext>
                </a:extLst>
              </a:tr>
              <a:tr h="2618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4.3.2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Campaign Contribution Disclosure - Appendix B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Pass/Fail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077577950"/>
                  </a:ext>
                </a:extLst>
              </a:tr>
              <a:tr h="2198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4.3.3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Proof of Insurance</a:t>
                      </a:r>
                      <a:endParaRPr lang="en-US" sz="7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Pass/Fail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795683844"/>
                  </a:ext>
                </a:extLst>
              </a:tr>
              <a:tr h="219879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9693390"/>
                  </a:ext>
                </a:extLst>
              </a:tr>
              <a:tr h="219879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SCORING CATEGORIES</a:t>
                      </a:r>
                      <a:endParaRPr lang="en-US" sz="7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314220"/>
                  </a:ext>
                </a:extLst>
              </a:tr>
              <a:tr h="5285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RFP Section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Description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Max. Possible Points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3085853888"/>
                  </a:ext>
                </a:extLst>
              </a:tr>
              <a:tr h="25395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4.4.1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Specialized Design &amp; Technical Competence 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25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919385552"/>
                  </a:ext>
                </a:extLst>
              </a:tr>
              <a:tr h="2410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4.4.2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Capacity and Capability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097560474"/>
                  </a:ext>
                </a:extLst>
              </a:tr>
              <a:tr h="2680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4.4.3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Past Record of Performance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20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3069215545"/>
                  </a:ext>
                </a:extLst>
              </a:tr>
              <a:tr h="2641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4.4.4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Proximity to, or Familiarity with SSCAFCA’s Jurisdiction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1915694447"/>
                  </a:ext>
                </a:extLst>
              </a:tr>
              <a:tr h="26904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4.4.5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Amount of Work to Be Produced in New Mexico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10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794828492"/>
                  </a:ext>
                </a:extLst>
              </a:tr>
              <a:tr h="27670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4.4.6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Current Volume of Work with the Contracting Agency Not 75% Complete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453472158"/>
                  </a:ext>
                </a:extLst>
              </a:tr>
              <a:tr h="24785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4.4.7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Quality and Content of Proposal</a:t>
                      </a:r>
                      <a:endParaRPr lang="en-US" sz="7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2056926522"/>
                  </a:ext>
                </a:extLst>
              </a:tr>
              <a:tr h="23656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TOTAL POINTS POSSIBLE (TPP)</a:t>
                      </a:r>
                      <a:endParaRPr lang="en-US" sz="7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100</a:t>
                      </a:r>
                      <a:endParaRPr lang="en-US" sz="7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/>
                </a:tc>
                <a:extLst>
                  <a:ext uri="{0D108BD9-81ED-4DB2-BD59-A6C34878D82A}">
                    <a16:rowId xmlns:a16="http://schemas.microsoft.com/office/drawing/2014/main" val="1823427337"/>
                  </a:ext>
                </a:extLst>
              </a:tr>
              <a:tr h="224764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 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81014"/>
                  </a:ext>
                </a:extLst>
              </a:tr>
              <a:tr h="21664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</a:rPr>
                        <a:t>APPLICATION OF PREFERENCES</a:t>
                      </a:r>
                      <a:endParaRPr lang="en-US" sz="700" b="1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2187419"/>
                  </a:ext>
                </a:extLst>
              </a:tr>
              <a:tr h="5285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4.4.8</a:t>
                      </a:r>
                      <a:endParaRPr lang="en-US" sz="7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Resident business or Native American resident business (See NMSA 1978, Section 13-1-22); OR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effectLst/>
                        </a:rPr>
                        <a:t>TPP + 8%</a:t>
                      </a:r>
                      <a:endParaRPr lang="en-US" sz="70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7260472"/>
                  </a:ext>
                </a:extLst>
              </a:tr>
              <a:tr h="6950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effectLst/>
                        </a:rPr>
                        <a:t>Resident veteran business or Native American resident veteran business with annual gross revenues of up to six million dollars ($6,000,000) in the preceding tax year (Up to 10 points, See NMSA 1978, Section 13-1-22)</a:t>
                      </a:r>
                      <a:endParaRPr lang="en-US" dirty="0"/>
                    </a:p>
                  </a:txBody>
                  <a:tcPr marL="45651" marR="45651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74345" algn="ctr"/>
                          <a:tab pos="800100" algn="l"/>
                        </a:tabLst>
                      </a:pPr>
                      <a:r>
                        <a:rPr lang="en-US" sz="800" dirty="0">
                          <a:effectLst/>
                        </a:rPr>
                        <a:t>TPP + 10%</a:t>
                      </a:r>
                      <a:endParaRPr lang="en-US" sz="70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</a:endParaRPr>
                    </a:p>
                  </a:txBody>
                  <a:tcPr marL="45651" marR="45651" marT="0" marB="0" anchor="ctr"/>
                </a:tc>
                <a:extLst>
                  <a:ext uri="{0D108BD9-81ED-4DB2-BD59-A6C34878D82A}">
                    <a16:rowId xmlns:a16="http://schemas.microsoft.com/office/drawing/2014/main" val="3547827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507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DONE!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80608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2181</TotalTime>
  <Words>841</Words>
  <Application>Microsoft Office PowerPoint</Application>
  <PresentationFormat>On-screen Show (4:3)</PresentationFormat>
  <Paragraphs>189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Bookman Old Style</vt:lpstr>
      <vt:lpstr>Calibri</vt:lpstr>
      <vt:lpstr>Courier New</vt:lpstr>
      <vt:lpstr>Gill Sans MT</vt:lpstr>
      <vt:lpstr>Times New Roman</vt:lpstr>
      <vt:lpstr>Wingdings</vt:lpstr>
      <vt:lpstr>Wingdings 3</vt:lpstr>
      <vt:lpstr>Origin</vt:lpstr>
      <vt:lpstr>RFP 2023-04 On-Call Professional Services Design &amp; Construction Engineering</vt:lpstr>
      <vt:lpstr>General RFP Information</vt:lpstr>
      <vt:lpstr>SSCAFCA’s On-Call RFP Structure</vt:lpstr>
      <vt:lpstr>RFP Schedule</vt:lpstr>
      <vt:lpstr>RFP Considerations</vt:lpstr>
      <vt:lpstr>RFP Considerations (continued)</vt:lpstr>
      <vt:lpstr>RFP Considerations (continued)</vt:lpstr>
      <vt:lpstr>RFP Considerations (continued)- Scoring Criteria</vt:lpstr>
      <vt:lpstr>ALL DONE!</vt:lpstr>
    </vt:vector>
  </TitlesOfParts>
  <Company>SSCAFCA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Resources Professional On-Call Engineering Services State/Local Funded Projects</dc:title>
  <dc:creator>Andres Sanchez</dc:creator>
  <cp:lastModifiedBy>Andres Sanchez</cp:lastModifiedBy>
  <cp:revision>145</cp:revision>
  <dcterms:created xsi:type="dcterms:W3CDTF">2014-10-24T18:35:50Z</dcterms:created>
  <dcterms:modified xsi:type="dcterms:W3CDTF">2023-09-06T15:36:20Z</dcterms:modified>
</cp:coreProperties>
</file>